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64"/>
    <a:srgbClr val="586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2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2557E-BB49-42FD-BA98-64B058866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135B60-8383-4BDF-8C33-FC6E5023F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82AEA-F03A-4831-8BBE-BF086D88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27298F-6898-4132-8CF6-B49FBC95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3B19C2-EB1F-4643-BB57-3AB96C03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79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D4B5E-4C87-40FB-B27D-DCB61B9A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6444B2-5E0B-4A7F-8B40-781E282E9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7B3044-3945-495D-80AF-C44714F9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FD2BE6-FB49-4318-A62B-E30E7C46D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EB9AA-5A5E-4536-B8BF-3E275825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1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7AF2E-F719-4C6D-B7E1-C14DEDAC6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7E3245-B7C3-48DD-BB28-EEBF02FCC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DC5C5E-B524-46A7-AEF0-DDA75525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6D2852-997B-411F-90B8-6E5FF667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515D6-42C1-4D16-843E-BAAE79B6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17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28392-B8CC-4246-8BAC-4A41C674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EA5BFE-881D-4C8C-A911-84736CD95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AD5F05-C149-436A-B5E0-86B26318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32D22-6FB3-40EF-917F-1F472DE9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9CCC55-635C-4348-99D6-87BDA985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26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75271-E768-4CB6-BD9A-25799F84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AAD2E0-3601-4130-8C2F-B7EABD501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09F7F4-6386-4705-A120-5DF90034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39598A-DD1D-44F3-B866-84B2413D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544ECD-D092-4AFB-8173-C987A19D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42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0135-82C1-44EA-B731-4725E6DA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43941-376B-47B7-9A7F-9E9255168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8E3A83-E037-4DE4-B870-72016AA36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9A568A-F76C-455C-98A9-11378482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88C8CF-58C5-4268-9D9A-321D1ADA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1CCE56-EF74-4DC3-84FD-6CEA0BBA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17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35756-97EC-483D-9429-8DE02CB89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ED839-036E-44BB-8699-18AC9A436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18A345-5920-41AE-A53B-CDC514A18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6D0A28-7424-4343-8148-8C3BD751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E429BE-F08E-451A-B2B6-C0AFE230B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32B0F57-9CF9-4613-83C1-139E565B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E99DA-266B-4FE0-8AF1-F3D2EE65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6408788-72F2-4BFD-AA7A-CF45385C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64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39E56-523C-4B36-B67D-89C7664A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D9CA076-AF40-4A25-A8B0-71A533C5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3740E1-30ED-4E92-AB3D-537C928B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90C7B1-1AB3-4EFD-9038-D6348606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80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71C54A-FBBE-4175-9A62-61513512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73A2E2-4355-48C5-8343-FA78BC93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B75FDE-2282-488D-9077-E1156EF8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11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4E94C-A129-4D30-95E3-C93A1BF7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DBF700-FF2F-4F08-9C97-D35BDCBD1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AE0ABA-C85F-4BAC-A879-AFE365BEE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4ABB66-0CB7-4FE1-A6EA-3A776045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D21814-EB91-49A5-9E81-E05F27D5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606F1C-1527-4D2E-9090-238DEE80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16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897CF-D8BE-44D0-8FF5-6FDE0610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FE801A-B580-4548-B448-A7C2BE993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759324-8573-421B-9C0C-86FCE9422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3A0918-3272-4A44-8ADE-FC856101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4D9867-E2FF-47B9-B611-D9DE9620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BB6DEE-33AE-480C-A06E-932AEBCF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E7B5036-7F7D-4B7E-892B-B6D2722C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84243-2A78-41E0-B9EB-848A6C2AC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B4A2C9-D473-4700-AA5F-CE43696C0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A93C-01FE-48F4-807C-D46E7ECCCCC3}" type="datetimeFigureOut">
              <a:rPr lang="pt-BR" smtClean="0"/>
              <a:t>25/11/2024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7371E-448C-4AE1-9447-9CD5BE254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348BF6-D578-40FE-B2F3-5469A0DE6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997D4-B14A-4D64-98DD-60EF7B586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89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HallanZad/AgendaFacilNA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5197FD-914F-4992-B2DA-90D60F734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37" y="1569526"/>
            <a:ext cx="4453140" cy="3718947"/>
          </a:xfrm>
          <a:prstGeom prst="rect">
            <a:avLst/>
          </a:prstGeom>
        </p:spPr>
      </p:pic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1D1AB0B5-CF22-4651-880B-A5E934F38D4C}"/>
              </a:ext>
            </a:extLst>
          </p:cNvPr>
          <p:cNvSpPr/>
          <p:nvPr/>
        </p:nvSpPr>
        <p:spPr>
          <a:xfrm rot="2542193">
            <a:off x="5316271" y="-866305"/>
            <a:ext cx="9896018" cy="5114868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6018" h="5114868">
                <a:moveTo>
                  <a:pt x="0" y="4747564"/>
                </a:moveTo>
                <a:lnTo>
                  <a:pt x="5224607" y="0"/>
                </a:lnTo>
                <a:lnTo>
                  <a:pt x="9896018" y="5114868"/>
                </a:lnTo>
                <a:lnTo>
                  <a:pt x="0" y="4747564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riângulo isósceles 5">
            <a:extLst>
              <a:ext uri="{FF2B5EF4-FFF2-40B4-BE49-F238E27FC236}">
                <a16:creationId xmlns:a16="http://schemas.microsoft.com/office/drawing/2014/main" id="{287053C9-A959-47BD-8DC7-E94AF2EDD036}"/>
              </a:ext>
            </a:extLst>
          </p:cNvPr>
          <p:cNvSpPr/>
          <p:nvPr/>
        </p:nvSpPr>
        <p:spPr>
          <a:xfrm rot="4041773" flipV="1">
            <a:off x="7062582" y="1377517"/>
            <a:ext cx="4817304" cy="8004365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504" h="8099538">
                <a:moveTo>
                  <a:pt x="0" y="8099538"/>
                </a:moveTo>
                <a:lnTo>
                  <a:pt x="5265784" y="0"/>
                </a:lnTo>
                <a:lnTo>
                  <a:pt x="10838503" y="6021161"/>
                </a:lnTo>
                <a:lnTo>
                  <a:pt x="0" y="8099538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324818-4F4F-4E92-A7F4-621BFA8AC5A6}"/>
              </a:ext>
            </a:extLst>
          </p:cNvPr>
          <p:cNvSpPr txBox="1"/>
          <p:nvPr/>
        </p:nvSpPr>
        <p:spPr>
          <a:xfrm>
            <a:off x="7622114" y="350008"/>
            <a:ext cx="391964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GRUPO 25</a:t>
            </a:r>
          </a:p>
          <a:p>
            <a:endParaRPr lang="pt-BR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Rockwell" panose="02060603020205020403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Hallan da Silva Carvalho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Pedro Vinicius Correa dos Santos</a:t>
            </a:r>
          </a:p>
          <a:p>
            <a:r>
              <a:rPr lang="pt-BR" b="1" u="sng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Tiago</a:t>
            </a:r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 Evaristo Condack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Welington Canto da Silva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18B6FF-9CC0-4F77-97C9-2EA356A044CC}"/>
              </a:ext>
            </a:extLst>
          </p:cNvPr>
          <p:cNvSpPr txBox="1"/>
          <p:nvPr/>
        </p:nvSpPr>
        <p:spPr>
          <a:xfrm>
            <a:off x="5862957" y="6236222"/>
            <a:ext cx="62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DISCIPLINA: MVP FRONT-END DEVELOPMENT</a:t>
            </a:r>
          </a:p>
          <a:p>
            <a:pPr algn="r"/>
            <a:r>
              <a:rPr lang="pt-BR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PROFESSOR: Henrique Gurgacz de Almeida</a:t>
            </a:r>
          </a:p>
        </p:txBody>
      </p:sp>
    </p:spTree>
    <p:extLst>
      <p:ext uri="{BB962C8B-B14F-4D97-AF65-F5344CB8AC3E}">
        <p14:creationId xmlns:p14="http://schemas.microsoft.com/office/powerpoint/2010/main" val="181521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651" y="2380717"/>
            <a:ext cx="7579973" cy="2096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esse sistema os administradores terá: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Como gerenciar os horários e dias disponíveis.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Acesso ao feedback da população.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Como gerenciar os acessos ao sistema.</a:t>
            </a:r>
          </a:p>
          <a:p>
            <a:endParaRPr lang="pt-BR" sz="2000" dirty="0">
              <a:latin typeface="Rockwell" panose="02060603020205020403" pitchFamily="18" charset="0"/>
            </a:endParaRPr>
          </a:p>
          <a:p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A1CAE8-C224-4D58-B443-70E52F78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21" y="801317"/>
            <a:ext cx="4695372" cy="61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14" y="1190980"/>
            <a:ext cx="7579973" cy="2096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As tecnologias utilizadas no sistema são: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HTML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CSS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JAVASCRIPT</a:t>
            </a: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D020D4-BBD4-4859-B014-CF5B4D08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3919"/>
            <a:ext cx="4040841" cy="2020421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41432834-92AB-4F62-AB02-EF24F3906CA1}"/>
              </a:ext>
            </a:extLst>
          </p:cNvPr>
          <p:cNvSpPr txBox="1">
            <a:spLocks/>
          </p:cNvSpPr>
          <p:nvPr/>
        </p:nvSpPr>
        <p:spPr>
          <a:xfrm>
            <a:off x="1687887" y="4878920"/>
            <a:ext cx="7579973" cy="2096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latin typeface="Rockwell" panose="02060603020205020403" pitchFamily="18" charset="0"/>
              </a:rPr>
              <a:t>Os arquivos estão no GitHub: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latin typeface="Rockwell" panose="02060603020205020403" pitchFamily="18" charset="0"/>
                <a:hlinkClick r:id="rId4"/>
              </a:rPr>
              <a:t>https://github.com/HallanZad/AgendaFacilNAF</a:t>
            </a:r>
            <a:endParaRPr lang="pt-BR" sz="2000" dirty="0">
              <a:latin typeface="Rockwell" panose="02060603020205020403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6FF982A-E6AA-4B84-883B-F61AC8D63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3" y="4877846"/>
            <a:ext cx="789174" cy="7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562" y="2102891"/>
            <a:ext cx="7352523" cy="3347677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Rockwell" panose="02060603020205020403" pitchFamily="18" charset="0"/>
              </a:rPr>
              <a:t>Upload de Arquivos.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Atendimento por chat.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Painel Administrativo mais </a:t>
            </a:r>
            <a:r>
              <a:rPr lang="pt-BR" sz="2000">
                <a:latin typeface="Rockwell" panose="02060603020205020403" pitchFamily="18" charset="0"/>
              </a:rPr>
              <a:t>detalhado.</a:t>
            </a:r>
          </a:p>
          <a:p>
            <a:endParaRPr lang="pt-BR" sz="2000" dirty="0">
              <a:latin typeface="Rockwell" panose="02060603020205020403" pitchFamily="18" charset="0"/>
            </a:endParaRPr>
          </a:p>
          <a:p>
            <a:endParaRPr lang="pt-BR" sz="2000" dirty="0">
              <a:latin typeface="Rockwell" panose="02060603020205020403" pitchFamily="18" charset="0"/>
            </a:endParaRPr>
          </a:p>
          <a:p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A6302EB-C11B-4167-A368-BA7317D7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95" y="387104"/>
            <a:ext cx="11427614" cy="1715787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6600" b="1" dirty="0">
                <a:ln/>
                <a:solidFill>
                  <a:srgbClr val="006B6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Versões Futuras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F09393-E92D-43CA-8555-344EDE77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08" y="2199523"/>
            <a:ext cx="4005761" cy="23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5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5197FD-914F-4992-B2DA-90D60F734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0" y="2133950"/>
            <a:ext cx="3101433" cy="2590097"/>
          </a:xfrm>
          <a:prstGeom prst="rect">
            <a:avLst/>
          </a:prstGeom>
        </p:spPr>
      </p:pic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1D1AB0B5-CF22-4651-880B-A5E934F38D4C}"/>
              </a:ext>
            </a:extLst>
          </p:cNvPr>
          <p:cNvSpPr/>
          <p:nvPr/>
        </p:nvSpPr>
        <p:spPr>
          <a:xfrm rot="2542193">
            <a:off x="5316271" y="-866305"/>
            <a:ext cx="9896018" cy="5114868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96018" h="5114868">
                <a:moveTo>
                  <a:pt x="0" y="4747564"/>
                </a:moveTo>
                <a:lnTo>
                  <a:pt x="5224607" y="0"/>
                </a:lnTo>
                <a:lnTo>
                  <a:pt x="9896018" y="5114868"/>
                </a:lnTo>
                <a:lnTo>
                  <a:pt x="0" y="4747564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riângulo isósceles 5">
            <a:extLst>
              <a:ext uri="{FF2B5EF4-FFF2-40B4-BE49-F238E27FC236}">
                <a16:creationId xmlns:a16="http://schemas.microsoft.com/office/drawing/2014/main" id="{287053C9-A959-47BD-8DC7-E94AF2EDD036}"/>
              </a:ext>
            </a:extLst>
          </p:cNvPr>
          <p:cNvSpPr/>
          <p:nvPr/>
        </p:nvSpPr>
        <p:spPr>
          <a:xfrm rot="4041773" flipV="1">
            <a:off x="7062582" y="1377517"/>
            <a:ext cx="4817304" cy="8004365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504" h="8099538">
                <a:moveTo>
                  <a:pt x="0" y="8099538"/>
                </a:moveTo>
                <a:lnTo>
                  <a:pt x="5265784" y="0"/>
                </a:lnTo>
                <a:lnTo>
                  <a:pt x="10838503" y="6021161"/>
                </a:lnTo>
                <a:lnTo>
                  <a:pt x="0" y="8099538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324818-4F4F-4E92-A7F4-621BFA8AC5A6}"/>
              </a:ext>
            </a:extLst>
          </p:cNvPr>
          <p:cNvSpPr txBox="1"/>
          <p:nvPr/>
        </p:nvSpPr>
        <p:spPr>
          <a:xfrm>
            <a:off x="7622114" y="350008"/>
            <a:ext cx="391964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GRUPO 25</a:t>
            </a:r>
          </a:p>
          <a:p>
            <a:endParaRPr lang="pt-BR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Rockwell" panose="02060603020205020403" pitchFamily="18" charset="0"/>
            </a:endParaRP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Hallan da Silva Carvalho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Pedro Vinicius Correa dos Santos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Thiago Evaristo Condack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Rockwell" panose="02060603020205020403" pitchFamily="18" charset="0"/>
              </a:rPr>
              <a:t>Welington Canto da Silva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18B6FF-9CC0-4F77-97C9-2EA356A044CC}"/>
              </a:ext>
            </a:extLst>
          </p:cNvPr>
          <p:cNvSpPr txBox="1"/>
          <p:nvPr/>
        </p:nvSpPr>
        <p:spPr>
          <a:xfrm>
            <a:off x="5862957" y="6236222"/>
            <a:ext cx="621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DISCIPLINA: MVP FRONT-END DEVELOPMENT</a:t>
            </a:r>
          </a:p>
          <a:p>
            <a:pPr algn="r"/>
            <a:r>
              <a:rPr lang="pt-BR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PROFESSOR: Henrique Gurgacz de Almeida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BBCA43-CEA6-4BC3-B9BF-3E547116CA11}"/>
              </a:ext>
            </a:extLst>
          </p:cNvPr>
          <p:cNvSpPr txBox="1"/>
          <p:nvPr/>
        </p:nvSpPr>
        <p:spPr>
          <a:xfrm>
            <a:off x="4195176" y="2321002"/>
            <a:ext cx="38016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rgbClr val="006B64"/>
                </a:solidFill>
                <a:latin typeface="Rockwell" panose="02060603020205020403" pitchFamily="18" charset="0"/>
              </a:rPr>
              <a:t>FIM.</a:t>
            </a:r>
            <a:endParaRPr lang="pt-BR" dirty="0">
              <a:solidFill>
                <a:srgbClr val="006B64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5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D2DD5C-9EA2-4517-87AD-703BED83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699" y="1713213"/>
            <a:ext cx="6441762" cy="3173976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6600" b="1" dirty="0">
                <a:ln/>
                <a:solidFill>
                  <a:srgbClr val="006B6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Problemas no agendamento </a:t>
            </a:r>
            <a:br>
              <a:rPr lang="pt-BR" sz="6600" b="1" dirty="0">
                <a:ln/>
                <a:solidFill>
                  <a:srgbClr val="006B6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</a:br>
            <a:r>
              <a:rPr lang="pt-BR" sz="6600" b="1" dirty="0">
                <a:ln/>
                <a:solidFill>
                  <a:srgbClr val="006B6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 pitchFamily="18" charset="0"/>
              </a:rPr>
              <a:t>NAF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3701C6B-D2C9-44DE-8C7D-07FC3EFD7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287488"/>
            <a:ext cx="7118430" cy="7175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9253FAB-40A6-43EB-9EC9-E4BEA261BF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738" y="1504709"/>
            <a:ext cx="9712847" cy="3507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Atualmente, para realizar um agendamento de atendimento NAF é de modo manual o que acaba se tornando ineficiente e isso acaba gerando muitos problemas: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A população local não consegue visualizar os horários disponíveis.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A população local teria que se deslocar até o local para realizar o agendamento.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Os administradores encontra dificuldades para distribuir os atendimentos entre os estudantes.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Os administradores tem dificuldades para gerir os horários e dias  disponíveis.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A falta de lembretes para a população aumenta a ausência no atendimento.</a:t>
            </a: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61" y="2019270"/>
            <a:ext cx="10007278" cy="2819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foco em solucionar essas dificuldades é necessário criar um sistema de agendamento online que: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Simplifique o acesso para os serviços oferecidos para a população local.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Facilite a gestão de dias e horários de atendimentos.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Notifique a população de seus agendamentos.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Seja fluido e intuitivo a navegação.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Tenha segurança de dados de todos os envolvidos.</a:t>
            </a:r>
          </a:p>
          <a:p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9253FAB-40A6-43EB-9EC9-E4BEA261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66" y="1386429"/>
            <a:ext cx="5712054" cy="4770302"/>
          </a:xfrm>
          <a:prstGeom prst="rect">
            <a:avLst/>
          </a:prstGeom>
        </p:spPr>
      </p:pic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234B3F7-D5B0-4B49-9F7D-B06C997F9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434" y="608961"/>
            <a:ext cx="9244580" cy="6325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25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891" y="1328989"/>
            <a:ext cx="10007278" cy="1638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Pensado para solucionar as dificuldades, apresentamos a:</a:t>
            </a:r>
          </a:p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AGENDA FÁCIL NAF UNIFESO.</a:t>
            </a:r>
          </a:p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um sistema fácil e intuitivo, focado tanto para ajudar a população local quanto os estudantes, professores e administradores.</a:t>
            </a: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61938D-7FDB-4E9B-8F7C-849644277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4026" y1="50799" x2="84026" y2="50799"/>
                        <a14:foregroundMark x1="81310" y1="74760" x2="81310" y2="74760"/>
                        <a14:foregroundMark x1="74441" y1="33866" x2="74441" y2="33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5" y="2662518"/>
            <a:ext cx="9097078" cy="4163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8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2781271"/>
            <a:ext cx="5704840" cy="2337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Um sistema multiplataforma que pode ser acessado por qualquer navegador, tornando o simples e de fácil acesso para todos.</a:t>
            </a:r>
          </a:p>
          <a:p>
            <a:pPr marL="0" indent="0">
              <a:buNone/>
            </a:pPr>
            <a:endParaRPr lang="pt-BR" sz="20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a facilidade de acessar da onde estiver e conseguir realizar seu agendamento para o atendimento NAF.</a:t>
            </a:r>
          </a:p>
          <a:p>
            <a:pPr marL="0" indent="0">
              <a:buNone/>
            </a:pPr>
            <a:endParaRPr lang="pt-BR" sz="20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pt-BR" sz="20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pt-BR" sz="20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B06507-F0EB-45BE-8ACF-9800C4CD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268"/>
            <a:ext cx="6022616" cy="10922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5925E0-1E88-46F4-9D87-7BAB633D6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47" y="716849"/>
            <a:ext cx="7240489" cy="4825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023" y="912793"/>
            <a:ext cx="11585687" cy="426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esse sistema a  população local terá: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Maior facilidade de agendar um horário para seu atendimento.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Não terá que se deslocar,  ficar em filas ou ate mesmo esperar para agendar.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Notificação por e-mail sobre seus agendamento e atendimentos.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Como ver o que foi feito no seu atendimento.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Possibilidades de avaliar o seu atendimento.</a:t>
            </a:r>
          </a:p>
          <a:p>
            <a:endParaRPr lang="pt-BR" sz="2000" dirty="0">
              <a:latin typeface="Rockwell" panose="02060603020205020403" pitchFamily="18" charset="0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D3727EF-0B5C-4D56-B891-4E9990C1B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167" y="3010467"/>
            <a:ext cx="5813283" cy="3877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6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isósceles 5">
            <a:extLst>
              <a:ext uri="{FF2B5EF4-FFF2-40B4-BE49-F238E27FC236}">
                <a16:creationId xmlns:a16="http://schemas.microsoft.com/office/drawing/2014/main" id="{89C2D3F7-5113-4D63-858B-0BA17858EA41}"/>
              </a:ext>
            </a:extLst>
          </p:cNvPr>
          <p:cNvSpPr/>
          <p:nvPr/>
        </p:nvSpPr>
        <p:spPr>
          <a:xfrm rot="2542193">
            <a:off x="1426507" y="-3818956"/>
            <a:ext cx="9982921" cy="8259220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0 w 6006941"/>
              <a:gd name="connsiteY0" fmla="*/ 4747564 h 4747564"/>
              <a:gd name="connsiteX1" fmla="*/ 5224607 w 6006941"/>
              <a:gd name="connsiteY1" fmla="*/ 0 h 4747564"/>
              <a:gd name="connsiteX2" fmla="*/ 6006941 w 6006941"/>
              <a:gd name="connsiteY2" fmla="*/ 954338 h 4747564"/>
              <a:gd name="connsiteX3" fmla="*/ 0 w 6006941"/>
              <a:gd name="connsiteY3" fmla="*/ 4747564 h 4747564"/>
              <a:gd name="connsiteX0" fmla="*/ 0 w 9822407"/>
              <a:gd name="connsiteY0" fmla="*/ 8259220 h 8259220"/>
              <a:gd name="connsiteX1" fmla="*/ 9040073 w 9822407"/>
              <a:gd name="connsiteY1" fmla="*/ 0 h 8259220"/>
              <a:gd name="connsiteX2" fmla="*/ 9822407 w 9822407"/>
              <a:gd name="connsiteY2" fmla="*/ 954338 h 8259220"/>
              <a:gd name="connsiteX3" fmla="*/ 0 w 9822407"/>
              <a:gd name="connsiteY3" fmla="*/ 8259220 h 8259220"/>
              <a:gd name="connsiteX0" fmla="*/ 0 w 9982921"/>
              <a:gd name="connsiteY0" fmla="*/ 8259220 h 8259220"/>
              <a:gd name="connsiteX1" fmla="*/ 9040073 w 9982921"/>
              <a:gd name="connsiteY1" fmla="*/ 0 h 8259220"/>
              <a:gd name="connsiteX2" fmla="*/ 9982921 w 9982921"/>
              <a:gd name="connsiteY2" fmla="*/ 1027257 h 8259220"/>
              <a:gd name="connsiteX3" fmla="*/ 0 w 9982921"/>
              <a:gd name="connsiteY3" fmla="*/ 8259220 h 82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2921" h="8259220">
                <a:moveTo>
                  <a:pt x="0" y="8259220"/>
                </a:moveTo>
                <a:lnTo>
                  <a:pt x="9040073" y="0"/>
                </a:lnTo>
                <a:lnTo>
                  <a:pt x="9982921" y="1027257"/>
                </a:lnTo>
                <a:lnTo>
                  <a:pt x="0" y="8259220"/>
                </a:lnTo>
                <a:close/>
              </a:path>
            </a:pathLst>
          </a:custGeom>
          <a:solidFill>
            <a:srgbClr val="006B64"/>
          </a:solidFill>
          <a:ln>
            <a:solidFill>
              <a:srgbClr val="006B64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7A2BD3-27D9-4469-91BD-29A6149D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3" y="1907875"/>
            <a:ext cx="7579973" cy="2054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Rockwell" panose="02060603020205020403" pitchFamily="18" charset="0"/>
              </a:rPr>
              <a:t>Com esse sistema os estudantes e professores terá: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Os atendimentos mais organizados.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Menos conflitos de horários.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Uma experiencia mais pratica.</a:t>
            </a:r>
          </a:p>
          <a:p>
            <a:r>
              <a:rPr lang="pt-BR" sz="2000" dirty="0">
                <a:latin typeface="Rockwell" panose="02060603020205020403" pitchFamily="18" charset="0"/>
              </a:rPr>
              <a:t>Um ambiente mais organizado e digitalizado.</a:t>
            </a: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3DC076A9-61CC-4AFD-BA24-FF375392649F}"/>
              </a:ext>
            </a:extLst>
          </p:cNvPr>
          <p:cNvSpPr/>
          <p:nvPr/>
        </p:nvSpPr>
        <p:spPr>
          <a:xfrm rot="9473943" flipV="1">
            <a:off x="204797" y="3441659"/>
            <a:ext cx="11376811" cy="5783654"/>
          </a:xfrm>
          <a:custGeom>
            <a:avLst/>
            <a:gdLst>
              <a:gd name="connsiteX0" fmla="*/ 0 w 11107770"/>
              <a:gd name="connsiteY0" fmla="*/ 5434051 h 5434051"/>
              <a:gd name="connsiteX1" fmla="*/ 5553885 w 11107770"/>
              <a:gd name="connsiteY1" fmla="*/ 0 h 5434051"/>
              <a:gd name="connsiteX2" fmla="*/ 11107770 w 11107770"/>
              <a:gd name="connsiteY2" fmla="*/ 5434051 h 5434051"/>
              <a:gd name="connsiteX3" fmla="*/ 0 w 11107770"/>
              <a:gd name="connsiteY3" fmla="*/ 5434051 h 5434051"/>
              <a:gd name="connsiteX0" fmla="*/ 0 w 11257644"/>
              <a:gd name="connsiteY0" fmla="*/ 5243141 h 5434051"/>
              <a:gd name="connsiteX1" fmla="*/ 5703759 w 11257644"/>
              <a:gd name="connsiteY1" fmla="*/ 0 h 5434051"/>
              <a:gd name="connsiteX2" fmla="*/ 11257644 w 11257644"/>
              <a:gd name="connsiteY2" fmla="*/ 5434051 h 5434051"/>
              <a:gd name="connsiteX3" fmla="*/ 0 w 11257644"/>
              <a:gd name="connsiteY3" fmla="*/ 5243141 h 5434051"/>
              <a:gd name="connsiteX0" fmla="*/ 0 w 7776356"/>
              <a:gd name="connsiteY0" fmla="*/ 5243141 h 5591159"/>
              <a:gd name="connsiteX1" fmla="*/ 5703759 w 7776356"/>
              <a:gd name="connsiteY1" fmla="*/ 0 h 5591159"/>
              <a:gd name="connsiteX2" fmla="*/ 7776356 w 7776356"/>
              <a:gd name="connsiteY2" fmla="*/ 5591159 h 5591159"/>
              <a:gd name="connsiteX3" fmla="*/ 0 w 7776356"/>
              <a:gd name="connsiteY3" fmla="*/ 5243141 h 5591159"/>
              <a:gd name="connsiteX0" fmla="*/ 0 w 7264416"/>
              <a:gd name="connsiteY0" fmla="*/ 4738282 h 5591159"/>
              <a:gd name="connsiteX1" fmla="*/ 5191819 w 7264416"/>
              <a:gd name="connsiteY1" fmla="*/ 0 h 5591159"/>
              <a:gd name="connsiteX2" fmla="*/ 7264416 w 7264416"/>
              <a:gd name="connsiteY2" fmla="*/ 5591159 h 5591159"/>
              <a:gd name="connsiteX3" fmla="*/ 0 w 7264416"/>
              <a:gd name="connsiteY3" fmla="*/ 4738282 h 5591159"/>
              <a:gd name="connsiteX0" fmla="*/ 0 w 9810557"/>
              <a:gd name="connsiteY0" fmla="*/ 4738282 h 5087279"/>
              <a:gd name="connsiteX1" fmla="*/ 5191819 w 9810557"/>
              <a:gd name="connsiteY1" fmla="*/ 0 h 5087279"/>
              <a:gd name="connsiteX2" fmla="*/ 9810557 w 9810557"/>
              <a:gd name="connsiteY2" fmla="*/ 5087279 h 5087279"/>
              <a:gd name="connsiteX3" fmla="*/ 0 w 9810557"/>
              <a:gd name="connsiteY3" fmla="*/ 4738282 h 5087279"/>
              <a:gd name="connsiteX0" fmla="*/ 0 w 9845781"/>
              <a:gd name="connsiteY0" fmla="*/ 4722281 h 5087279"/>
              <a:gd name="connsiteX1" fmla="*/ 5227043 w 9845781"/>
              <a:gd name="connsiteY1" fmla="*/ 0 h 5087279"/>
              <a:gd name="connsiteX2" fmla="*/ 9845781 w 9845781"/>
              <a:gd name="connsiteY2" fmla="*/ 5087279 h 5087279"/>
              <a:gd name="connsiteX3" fmla="*/ 0 w 9845781"/>
              <a:gd name="connsiteY3" fmla="*/ 4722281 h 5087279"/>
              <a:gd name="connsiteX0" fmla="*/ 0 w 9845781"/>
              <a:gd name="connsiteY0" fmla="*/ 4747564 h 5112562"/>
              <a:gd name="connsiteX1" fmla="*/ 5224607 w 9845781"/>
              <a:gd name="connsiteY1" fmla="*/ 0 h 5112562"/>
              <a:gd name="connsiteX2" fmla="*/ 9845781 w 9845781"/>
              <a:gd name="connsiteY2" fmla="*/ 5112562 h 5112562"/>
              <a:gd name="connsiteX3" fmla="*/ 0 w 9845781"/>
              <a:gd name="connsiteY3" fmla="*/ 4747564 h 5112562"/>
              <a:gd name="connsiteX0" fmla="*/ 0 w 9896018"/>
              <a:gd name="connsiteY0" fmla="*/ 4747564 h 5114868"/>
              <a:gd name="connsiteX1" fmla="*/ 5224607 w 9896018"/>
              <a:gd name="connsiteY1" fmla="*/ 0 h 5114868"/>
              <a:gd name="connsiteX2" fmla="*/ 9896018 w 9896018"/>
              <a:gd name="connsiteY2" fmla="*/ 5114868 h 5114868"/>
              <a:gd name="connsiteX3" fmla="*/ 0 w 9896018"/>
              <a:gd name="connsiteY3" fmla="*/ 4747564 h 5114868"/>
              <a:gd name="connsiteX0" fmla="*/ 1 w 10929238"/>
              <a:gd name="connsiteY0" fmla="*/ 7023473 h 7023473"/>
              <a:gd name="connsiteX1" fmla="*/ 6257827 w 10929238"/>
              <a:gd name="connsiteY1" fmla="*/ 0 h 7023473"/>
              <a:gd name="connsiteX2" fmla="*/ 10929238 w 10929238"/>
              <a:gd name="connsiteY2" fmla="*/ 5114868 h 7023473"/>
              <a:gd name="connsiteX3" fmla="*/ 1 w 10929238"/>
              <a:gd name="connsiteY3" fmla="*/ 7023473 h 7023473"/>
              <a:gd name="connsiteX0" fmla="*/ 1 w 10929238"/>
              <a:gd name="connsiteY0" fmla="*/ 8032608 h 8032608"/>
              <a:gd name="connsiteX1" fmla="*/ 5607901 w 10929238"/>
              <a:gd name="connsiteY1" fmla="*/ 0 h 8032608"/>
              <a:gd name="connsiteX2" fmla="*/ 10929238 w 10929238"/>
              <a:gd name="connsiteY2" fmla="*/ 6124003 h 8032608"/>
              <a:gd name="connsiteX3" fmla="*/ 1 w 10929238"/>
              <a:gd name="connsiteY3" fmla="*/ 8032608 h 8032608"/>
              <a:gd name="connsiteX0" fmla="*/ 0 w 10697817"/>
              <a:gd name="connsiteY0" fmla="*/ 8220550 h 8220550"/>
              <a:gd name="connsiteX1" fmla="*/ 5376480 w 10697817"/>
              <a:gd name="connsiteY1" fmla="*/ 0 h 8220550"/>
              <a:gd name="connsiteX2" fmla="*/ 10697817 w 10697817"/>
              <a:gd name="connsiteY2" fmla="*/ 6124003 h 8220550"/>
              <a:gd name="connsiteX3" fmla="*/ 0 w 10697817"/>
              <a:gd name="connsiteY3" fmla="*/ 8220550 h 8220550"/>
              <a:gd name="connsiteX0" fmla="*/ 0 w 10838504"/>
              <a:gd name="connsiteY0" fmla="*/ 8220550 h 8220550"/>
              <a:gd name="connsiteX1" fmla="*/ 5376480 w 10838504"/>
              <a:gd name="connsiteY1" fmla="*/ 0 h 8220550"/>
              <a:gd name="connsiteX2" fmla="*/ 10838503 w 10838504"/>
              <a:gd name="connsiteY2" fmla="*/ 6142173 h 8220550"/>
              <a:gd name="connsiteX3" fmla="*/ 0 w 10838504"/>
              <a:gd name="connsiteY3" fmla="*/ 8220550 h 8220550"/>
              <a:gd name="connsiteX0" fmla="*/ 0 w 10838504"/>
              <a:gd name="connsiteY0" fmla="*/ 8099538 h 8099538"/>
              <a:gd name="connsiteX1" fmla="*/ 5265784 w 10838504"/>
              <a:gd name="connsiteY1" fmla="*/ 0 h 8099538"/>
              <a:gd name="connsiteX2" fmla="*/ 10838503 w 10838504"/>
              <a:gd name="connsiteY2" fmla="*/ 6021161 h 8099538"/>
              <a:gd name="connsiteX3" fmla="*/ 0 w 10838504"/>
              <a:gd name="connsiteY3" fmla="*/ 8099538 h 8099538"/>
              <a:gd name="connsiteX0" fmla="*/ 0 w 11472576"/>
              <a:gd name="connsiteY0" fmla="*/ 8099538 h 8099538"/>
              <a:gd name="connsiteX1" fmla="*/ 5265784 w 11472576"/>
              <a:gd name="connsiteY1" fmla="*/ 0 h 8099538"/>
              <a:gd name="connsiteX2" fmla="*/ 11472577 w 11472576"/>
              <a:gd name="connsiteY2" fmla="*/ 6069694 h 8099538"/>
              <a:gd name="connsiteX3" fmla="*/ 0 w 11472576"/>
              <a:gd name="connsiteY3" fmla="*/ 8099538 h 8099538"/>
              <a:gd name="connsiteX0" fmla="*/ 0 w 11472576"/>
              <a:gd name="connsiteY0" fmla="*/ 4010089 h 4010089"/>
              <a:gd name="connsiteX1" fmla="*/ 9660834 w 11472576"/>
              <a:gd name="connsiteY1" fmla="*/ 0 h 4010089"/>
              <a:gd name="connsiteX2" fmla="*/ 11472577 w 11472576"/>
              <a:gd name="connsiteY2" fmla="*/ 1980245 h 4010089"/>
              <a:gd name="connsiteX3" fmla="*/ 0 w 11472576"/>
              <a:gd name="connsiteY3" fmla="*/ 4010089 h 4010089"/>
              <a:gd name="connsiteX0" fmla="*/ 1 w 25355529"/>
              <a:gd name="connsiteY0" fmla="*/ 6596123 h 6596123"/>
              <a:gd name="connsiteX1" fmla="*/ 23543787 w 25355529"/>
              <a:gd name="connsiteY1" fmla="*/ 0 h 6596123"/>
              <a:gd name="connsiteX2" fmla="*/ 25355530 w 25355529"/>
              <a:gd name="connsiteY2" fmla="*/ 1980245 h 6596123"/>
              <a:gd name="connsiteX3" fmla="*/ 1 w 25355529"/>
              <a:gd name="connsiteY3" fmla="*/ 6596123 h 6596123"/>
              <a:gd name="connsiteX0" fmla="*/ 1 w 25355529"/>
              <a:gd name="connsiteY0" fmla="*/ 6133577 h 6133577"/>
              <a:gd name="connsiteX1" fmla="*/ 23848994 w 25355529"/>
              <a:gd name="connsiteY1" fmla="*/ 0 h 6133577"/>
              <a:gd name="connsiteX2" fmla="*/ 25355530 w 25355529"/>
              <a:gd name="connsiteY2" fmla="*/ 1517699 h 6133577"/>
              <a:gd name="connsiteX3" fmla="*/ 1 w 25355529"/>
              <a:gd name="connsiteY3" fmla="*/ 6133577 h 6133577"/>
              <a:gd name="connsiteX0" fmla="*/ 1 w 25355529"/>
              <a:gd name="connsiteY0" fmla="*/ 5777839 h 5777839"/>
              <a:gd name="connsiteX1" fmla="*/ 24254514 w 25355529"/>
              <a:gd name="connsiteY1" fmla="*/ 0 h 5777839"/>
              <a:gd name="connsiteX2" fmla="*/ 25355530 w 25355529"/>
              <a:gd name="connsiteY2" fmla="*/ 1161961 h 5777839"/>
              <a:gd name="connsiteX3" fmla="*/ 1 w 25355529"/>
              <a:gd name="connsiteY3" fmla="*/ 5777839 h 5777839"/>
              <a:gd name="connsiteX0" fmla="*/ 0 w 25727255"/>
              <a:gd name="connsiteY0" fmla="*/ 5833087 h 5833087"/>
              <a:gd name="connsiteX1" fmla="*/ 24626240 w 25727255"/>
              <a:gd name="connsiteY1" fmla="*/ 0 h 5833087"/>
              <a:gd name="connsiteX2" fmla="*/ 25727256 w 25727255"/>
              <a:gd name="connsiteY2" fmla="*/ 1161961 h 5833087"/>
              <a:gd name="connsiteX3" fmla="*/ 0 w 25727255"/>
              <a:gd name="connsiteY3" fmla="*/ 5833087 h 5833087"/>
              <a:gd name="connsiteX0" fmla="*/ -1 w 25870554"/>
              <a:gd name="connsiteY0" fmla="*/ 5985671 h 5985671"/>
              <a:gd name="connsiteX1" fmla="*/ 24769539 w 25870554"/>
              <a:gd name="connsiteY1" fmla="*/ 0 h 5985671"/>
              <a:gd name="connsiteX2" fmla="*/ 25870555 w 25870554"/>
              <a:gd name="connsiteY2" fmla="*/ 1161961 h 5985671"/>
              <a:gd name="connsiteX3" fmla="*/ -1 w 25870554"/>
              <a:gd name="connsiteY3" fmla="*/ 5985671 h 5985671"/>
              <a:gd name="connsiteX0" fmla="*/ 0 w 25625473"/>
              <a:gd name="connsiteY0" fmla="*/ 5852422 h 5852422"/>
              <a:gd name="connsiteX1" fmla="*/ 24524458 w 25625473"/>
              <a:gd name="connsiteY1" fmla="*/ 0 h 5852422"/>
              <a:gd name="connsiteX2" fmla="*/ 25625474 w 25625473"/>
              <a:gd name="connsiteY2" fmla="*/ 1161961 h 5852422"/>
              <a:gd name="connsiteX3" fmla="*/ 0 w 25625473"/>
              <a:gd name="connsiteY3" fmla="*/ 5852422 h 5852422"/>
              <a:gd name="connsiteX0" fmla="*/ 0 w 25532756"/>
              <a:gd name="connsiteY0" fmla="*/ 5852422 h 5852422"/>
              <a:gd name="connsiteX1" fmla="*/ 24524458 w 25532756"/>
              <a:gd name="connsiteY1" fmla="*/ 0 h 5852422"/>
              <a:gd name="connsiteX2" fmla="*/ 25532756 w 25532756"/>
              <a:gd name="connsiteY2" fmla="*/ 1090405 h 5852422"/>
              <a:gd name="connsiteX3" fmla="*/ 0 w 25532756"/>
              <a:gd name="connsiteY3" fmla="*/ 5852422 h 5852422"/>
              <a:gd name="connsiteX0" fmla="*/ 0 w 25596809"/>
              <a:gd name="connsiteY0" fmla="*/ 5852422 h 5852422"/>
              <a:gd name="connsiteX1" fmla="*/ 24524458 w 25596809"/>
              <a:gd name="connsiteY1" fmla="*/ 0 h 5852422"/>
              <a:gd name="connsiteX2" fmla="*/ 25596809 w 25596809"/>
              <a:gd name="connsiteY2" fmla="*/ 1192476 h 5852422"/>
              <a:gd name="connsiteX3" fmla="*/ 0 w 25596809"/>
              <a:gd name="connsiteY3" fmla="*/ 5852422 h 585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96809" h="5852422">
                <a:moveTo>
                  <a:pt x="0" y="5852422"/>
                </a:moveTo>
                <a:lnTo>
                  <a:pt x="24524458" y="0"/>
                </a:lnTo>
                <a:lnTo>
                  <a:pt x="25596809" y="1192476"/>
                </a:lnTo>
                <a:lnTo>
                  <a:pt x="0" y="5852422"/>
                </a:lnTo>
                <a:close/>
              </a:path>
            </a:pathLst>
          </a:custGeom>
          <a:solidFill>
            <a:srgbClr val="586B6A"/>
          </a:solidFill>
          <a:ln>
            <a:solidFill>
              <a:srgbClr val="586B6A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671825-7C92-4D1F-85E9-BBC277139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8" y="4577054"/>
            <a:ext cx="2280792" cy="19047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63CBE4-C364-4811-B5F2-F44BBFCC8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25" y="2508853"/>
            <a:ext cx="6525352" cy="4349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43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448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Tema do Office</vt:lpstr>
      <vt:lpstr>Apresentação do PowerPoint</vt:lpstr>
      <vt:lpstr>Problemas no agendamento  NAF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Versões Futuras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Hallan S Carvalho</dc:creator>
  <cp:lastModifiedBy>Hallan S Carvalho</cp:lastModifiedBy>
  <cp:revision>27</cp:revision>
  <dcterms:created xsi:type="dcterms:W3CDTF">2024-11-21T23:44:09Z</dcterms:created>
  <dcterms:modified xsi:type="dcterms:W3CDTF">2024-11-25T17:48:09Z</dcterms:modified>
</cp:coreProperties>
</file>